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2"/>
  </p:notesMasterIdLst>
  <p:handoutMasterIdLst>
    <p:handoutMasterId r:id="rId23"/>
  </p:handoutMasterIdLst>
  <p:sldIdLst>
    <p:sldId id="1877" r:id="rId6"/>
    <p:sldId id="1899" r:id="rId7"/>
    <p:sldId id="1879" r:id="rId8"/>
    <p:sldId id="1660" r:id="rId9"/>
    <p:sldId id="1904" r:id="rId10"/>
    <p:sldId id="1900" r:id="rId11"/>
    <p:sldId id="1907" r:id="rId12"/>
    <p:sldId id="1670" r:id="rId13"/>
    <p:sldId id="1908" r:id="rId14"/>
    <p:sldId id="1901" r:id="rId15"/>
    <p:sldId id="1902" r:id="rId16"/>
    <p:sldId id="1909" r:id="rId17"/>
    <p:sldId id="1910" r:id="rId18"/>
    <p:sldId id="1903" r:id="rId19"/>
    <p:sldId id="1905" r:id="rId20"/>
    <p:sldId id="1906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660"/>
            <p14:sldId id="1904"/>
            <p14:sldId id="1900"/>
            <p14:sldId id="1907"/>
            <p14:sldId id="1670"/>
            <p14:sldId id="1908"/>
            <p14:sldId id="1901"/>
            <p14:sldId id="1902"/>
            <p14:sldId id="1909"/>
            <p14:sldId id="1910"/>
            <p14:sldId id="1903"/>
            <p14:sldId id="1905"/>
            <p14:sldId id="1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</a:t>
          </a:r>
          <a:r>
            <a:rPr lang="en-GB" dirty="0" err="1"/>
            <a:t>Center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</a:t>
          </a:r>
          <a:r>
            <a:rPr lang="en-GB" sz="1400" kern="1200" dirty="0" err="1"/>
            <a:t>Center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2/3/2019 2:00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7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4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5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2/3/2019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0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1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119.svg"/><Relationship Id="rId4" Type="http://schemas.openxmlformats.org/officeDocument/2006/relationships/image" Target="../media/image117.sv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9" Type="http://schemas.openxmlformats.org/officeDocument/2006/relationships/image" Target="../media/image64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9.svg"/><Relationship Id="rId42" Type="http://schemas.openxmlformats.org/officeDocument/2006/relationships/image" Target="../media/image67.svg"/><Relationship Id="rId47" Type="http://schemas.openxmlformats.org/officeDocument/2006/relationships/image" Target="../media/image72.png"/><Relationship Id="rId50" Type="http://schemas.openxmlformats.org/officeDocument/2006/relationships/image" Target="../media/image75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svg"/><Relationship Id="rId46" Type="http://schemas.openxmlformats.org/officeDocument/2006/relationships/image" Target="../media/image7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54" Type="http://schemas.openxmlformats.org/officeDocument/2006/relationships/image" Target="../media/image7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image" Target="../media/image57.svg"/><Relationship Id="rId37" Type="http://schemas.openxmlformats.org/officeDocument/2006/relationships/image" Target="../media/image62.png"/><Relationship Id="rId40" Type="http://schemas.openxmlformats.org/officeDocument/2006/relationships/image" Target="../media/image65.sv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36" Type="http://schemas.openxmlformats.org/officeDocument/2006/relationships/image" Target="../media/image61.svg"/><Relationship Id="rId49" Type="http://schemas.openxmlformats.org/officeDocument/2006/relationships/image" Target="../media/image74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svg"/><Relationship Id="rId52" Type="http://schemas.openxmlformats.org/officeDocument/2006/relationships/image" Target="../media/image77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8" Type="http://schemas.openxmlformats.org/officeDocument/2006/relationships/image" Target="../media/image33.svg"/><Relationship Id="rId5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Management Groups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Grouped permissions</a:t>
            </a:r>
          </a:p>
          <a:p>
            <a:r>
              <a:rPr lang="en-GB" dirty="0"/>
              <a:t>Custom Roles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5A7491-3B05-43B8-9156-2C181347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381549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44CD441-5D42-418A-8AED-BEE29F8D1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338386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3DCAA1-A40E-4A1C-96F8-1A49B106F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2986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6505D6-BEBA-42C0-A506-07AEB8A387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257252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15DA0-18FD-4844-93E2-28B4D0BB8C4F}"/>
              </a:ext>
            </a:extLst>
          </p:cNvPr>
          <p:cNvSpPr txBox="1"/>
          <p:nvPr/>
        </p:nvSpPr>
        <p:spPr>
          <a:xfrm>
            <a:off x="1354511" y="1381549"/>
            <a:ext cx="33064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E94A9-5F89-411C-B5E4-F6F23740E0BE}"/>
              </a:ext>
            </a:extLst>
          </p:cNvPr>
          <p:cNvSpPr txBox="1"/>
          <p:nvPr/>
        </p:nvSpPr>
        <p:spPr>
          <a:xfrm flipH="1">
            <a:off x="1354511" y="3298685"/>
            <a:ext cx="68842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 the impact of these policies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82569-CBF4-4FBC-88D2-FC54ACD5CC4F}"/>
              </a:ext>
            </a:extLst>
          </p:cNvPr>
          <p:cNvSpPr txBox="1"/>
          <p:nvPr/>
        </p:nvSpPr>
        <p:spPr>
          <a:xfrm>
            <a:off x="1354511" y="2338386"/>
            <a:ext cx="6135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 data about your estate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86935-63DF-44F5-8859-EB37E53D5E59}"/>
              </a:ext>
            </a:extLst>
          </p:cNvPr>
          <p:cNvSpPr txBox="1"/>
          <p:nvPr/>
        </p:nvSpPr>
        <p:spPr>
          <a:xfrm>
            <a:off x="1354511" y="4257252"/>
            <a:ext cx="5385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ready for enforcement</a:t>
            </a:r>
          </a:p>
        </p:txBody>
      </p:sp>
    </p:spTree>
    <p:extLst>
      <p:ext uri="{BB962C8B-B14F-4D97-AF65-F5344CB8AC3E}">
        <p14:creationId xmlns:p14="http://schemas.microsoft.com/office/powerpoint/2010/main" val="23719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12" name="Picture 4" descr="Image result for azure policy">
            <a:extLst>
              <a:ext uri="{FF2B5EF4-FFF2-40B4-BE49-F238E27FC236}">
                <a16:creationId xmlns:a16="http://schemas.microsoft.com/office/drawing/2014/main" id="{35A2FA9C-ABB9-4F3D-809E-91816C8A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66" y="2616341"/>
            <a:ext cx="2440740" cy="16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3AF69-14F8-4004-963C-C8F83F38687A}"/>
              </a:ext>
            </a:extLst>
          </p:cNvPr>
          <p:cNvSpPr txBox="1"/>
          <p:nvPr/>
        </p:nvSpPr>
        <p:spPr>
          <a:xfrm>
            <a:off x="4068966" y="4362328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32798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C03896-32D0-4121-8AB8-6CB5CFCB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603" y="1634524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0B225C-5545-40D8-920B-EE075BC6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03" y="2606506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03D9E3-CF0B-4832-96DB-0EE1A463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603" y="3578488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D712F-EEF9-4902-815F-152D72313D28}"/>
              </a:ext>
            </a:extLst>
          </p:cNvPr>
          <p:cNvSpPr txBox="1"/>
          <p:nvPr/>
        </p:nvSpPr>
        <p:spPr>
          <a:xfrm>
            <a:off x="1362864" y="1634524"/>
            <a:ext cx="64776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policies to enforcement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6F3CD-0D12-4B02-9831-B18812C18707}"/>
              </a:ext>
            </a:extLst>
          </p:cNvPr>
          <p:cNvSpPr txBox="1"/>
          <p:nvPr/>
        </p:nvSpPr>
        <p:spPr>
          <a:xfrm>
            <a:off x="1362864" y="2606506"/>
            <a:ext cx="4580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resolution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0DAE4-3C22-46D5-8A20-1D18C1999E07}"/>
              </a:ext>
            </a:extLst>
          </p:cNvPr>
          <p:cNvSpPr txBox="1"/>
          <p:nvPr/>
        </p:nvSpPr>
        <p:spPr>
          <a:xfrm>
            <a:off x="1165715" y="4788150"/>
            <a:ext cx="45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6ED6B-16B6-4427-B4F6-DE36A11FE041}"/>
              </a:ext>
            </a:extLst>
          </p:cNvPr>
          <p:cNvSpPr txBox="1"/>
          <p:nvPr/>
        </p:nvSpPr>
        <p:spPr>
          <a:xfrm>
            <a:off x="1362864" y="3578488"/>
            <a:ext cx="8839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new subscriptions already compliant</a:t>
            </a:r>
          </a:p>
        </p:txBody>
      </p:sp>
    </p:spTree>
    <p:extLst>
      <p:ext uri="{BB962C8B-B14F-4D97-AF65-F5344CB8AC3E}">
        <p14:creationId xmlns:p14="http://schemas.microsoft.com/office/powerpoint/2010/main" val="30750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7" name="Picture 4" descr="Image result for azure policy">
            <a:extLst>
              <a:ext uri="{FF2B5EF4-FFF2-40B4-BE49-F238E27FC236}">
                <a16:creationId xmlns:a16="http://schemas.microsoft.com/office/drawing/2014/main" id="{432560E6-FFFB-465B-A3C6-1ECD9D61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02" y="2476560"/>
            <a:ext cx="2440740" cy="16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DEF3F-F225-4998-A776-8DAD85697CAD}"/>
              </a:ext>
            </a:extLst>
          </p:cNvPr>
          <p:cNvSpPr txBox="1"/>
          <p:nvPr/>
        </p:nvSpPr>
        <p:spPr>
          <a:xfrm>
            <a:off x="1238402" y="4222547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pic>
        <p:nvPicPr>
          <p:cNvPr id="3074" name="Picture 2" descr="Image result for azure blueprints">
            <a:extLst>
              <a:ext uri="{FF2B5EF4-FFF2-40B4-BE49-F238E27FC236}">
                <a16:creationId xmlns:a16="http://schemas.microsoft.com/office/drawing/2014/main" id="{120D92BE-5022-4DCA-80AA-9ACDB483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60" y="2410915"/>
            <a:ext cx="17430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0E0C7F-82A8-45A2-B16E-BFD905D3F70C}"/>
              </a:ext>
            </a:extLst>
          </p:cNvPr>
          <p:cNvSpPr txBox="1"/>
          <p:nvPr/>
        </p:nvSpPr>
        <p:spPr>
          <a:xfrm>
            <a:off x="6586877" y="4197793"/>
            <a:ext cx="3328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Blueprints</a:t>
            </a:r>
          </a:p>
        </p:txBody>
      </p:sp>
    </p:spTree>
    <p:extLst>
      <p:ext uri="{BB962C8B-B14F-4D97-AF65-F5344CB8AC3E}">
        <p14:creationId xmlns:p14="http://schemas.microsoft.com/office/powerpoint/2010/main" val="4217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EB26C8-65BB-4E92-9989-1CB148A2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1709522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5094387-71F3-427E-BEC9-90B1FE03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00" y="3221948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9C1202-EDDD-4BA1-8DA3-479501307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00" y="2507559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05C093-CDCD-4E43-B116-528145F88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00" y="3936338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0E34-69DA-493F-B7A7-7BF60D5EDD88}"/>
              </a:ext>
            </a:extLst>
          </p:cNvPr>
          <p:cNvSpPr txBox="1"/>
          <p:nvPr/>
        </p:nvSpPr>
        <p:spPr>
          <a:xfrm>
            <a:off x="1343238" y="1709522"/>
            <a:ext cx="85852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 what you are spending &amp; 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657D-925A-41F6-A399-5776827473A6}"/>
              </a:ext>
            </a:extLst>
          </p:cNvPr>
          <p:cNvSpPr txBox="1"/>
          <p:nvPr/>
        </p:nvSpPr>
        <p:spPr>
          <a:xfrm>
            <a:off x="1343238" y="2507559"/>
            <a:ext cx="99718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only approved resources are deployed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876D-CDCC-483F-8041-DBF4E4D2D39A}"/>
              </a:ext>
            </a:extLst>
          </p:cNvPr>
          <p:cNvSpPr txBox="1"/>
          <p:nvPr/>
        </p:nvSpPr>
        <p:spPr>
          <a:xfrm>
            <a:off x="1343238" y="3221948"/>
            <a:ext cx="106191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you are adhering to security best practice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42552-BACC-4B5C-98A7-D6ACCFE3EB3A}"/>
              </a:ext>
            </a:extLst>
          </p:cNvPr>
          <p:cNvSpPr txBox="1"/>
          <p:nvPr/>
        </p:nvSpPr>
        <p:spPr>
          <a:xfrm>
            <a:off x="1343238" y="3936338"/>
            <a:ext cx="44640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Further improvement!</a:t>
            </a:r>
          </a:p>
        </p:txBody>
      </p:sp>
    </p:spTree>
    <p:extLst>
      <p:ext uri="{BB962C8B-B14F-4D97-AF65-F5344CB8AC3E}">
        <p14:creationId xmlns:p14="http://schemas.microsoft.com/office/powerpoint/2010/main" val="1546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062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2D3D83-A11E-4E95-AD61-6E0EE91A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374" y="1819066"/>
            <a:ext cx="687345" cy="687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44561E-6904-4A2E-891C-8FE5FCFB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1490" y="1883100"/>
            <a:ext cx="731241" cy="7312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E9234D-CE65-4EAF-B161-DA1628AAA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028" y="3172553"/>
            <a:ext cx="731241" cy="7312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8DCF67-BE5B-4961-9730-FA7E47E32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1391" y="2325511"/>
            <a:ext cx="731241" cy="7312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859259-4B1E-480C-BF53-DF4ECADE0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383" y="4924203"/>
            <a:ext cx="727368" cy="727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6CB911-06B5-45AF-A35B-2CDBF16F5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220" y="5165219"/>
            <a:ext cx="676882" cy="67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CAFDF9-037C-463A-9BCD-500418DD30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584" y="2933793"/>
            <a:ext cx="687345" cy="6873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F5D1B1C-241E-427C-9FC9-1E6D914FC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931" y="3101510"/>
            <a:ext cx="5334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2BE810C-FB33-4446-A64D-D77BAADCD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56509" y="3429000"/>
            <a:ext cx="687345" cy="68734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F4C5AF-9825-4283-BB59-4D30A1A508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29604" y="5430658"/>
            <a:ext cx="698904" cy="6989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C0B735B-6744-4768-9F91-DA641A372D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2632" y="3287340"/>
            <a:ext cx="690470" cy="69047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4F2DE8-1DF1-4267-A108-7143332B8E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63594" y="4924213"/>
            <a:ext cx="692915" cy="692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1C1A12-99D4-4655-B473-2FD190D576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8574" y="1724952"/>
            <a:ext cx="731241" cy="7312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48C5E63-836C-4757-BF71-1AC71ED2CC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9512" y="4146044"/>
            <a:ext cx="690470" cy="6904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26FD99-3BD2-4D9F-9B39-1060EEF10E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5163" y="5924550"/>
            <a:ext cx="698904" cy="6989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2BA729-C7D6-4052-993A-08C1F1DDE5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4447" y="4444989"/>
            <a:ext cx="622461" cy="6224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9A5A8C5-2C4C-43DD-930A-66F5C2D2D5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54376" y="4212839"/>
            <a:ext cx="639580" cy="6395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2CFC95E-EE61-4665-9013-F33E1CB26D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86423" y="4180048"/>
            <a:ext cx="622461" cy="62246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969C254-566F-4D3D-A4C1-80DB4F3156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86614" y="5343101"/>
            <a:ext cx="676882" cy="6768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B31C164-0234-4F2C-A0D2-DAEC92AA50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15" y="3536127"/>
            <a:ext cx="2280117" cy="17700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85ED4C1-27E6-4421-B72F-4C9B519017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70486" y="5165219"/>
            <a:ext cx="717652" cy="7176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0306B66-F249-4A9C-84B7-151776C199B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505581" y="5595924"/>
            <a:ext cx="692915" cy="692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EC62C28-6609-412C-A727-D0664DE70D3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864249" y="2106840"/>
            <a:ext cx="687345" cy="6873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8F3F052-36DC-4FBC-9DE9-FA90824182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725055" y="2230002"/>
            <a:ext cx="731241" cy="7312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A9B2C4-FC82-485B-8155-247B4D4616F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029672" y="3239923"/>
            <a:ext cx="940124" cy="9401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0CD18D-3E85-4C7A-928C-70151404299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66710" y="2960223"/>
            <a:ext cx="68734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D4F074-A16D-462B-897A-8AA24C36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234" y="2243289"/>
            <a:ext cx="2100596" cy="2100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4A625F-A87F-45F0-95BD-E24985AE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777" y="2243289"/>
            <a:ext cx="2100596" cy="2100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A1761E-1BAF-4CDD-A6F8-251CFAF9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319" y="2243289"/>
            <a:ext cx="2100596" cy="210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17FC4-6B57-4885-9FC1-3E81AF2E4DAD}"/>
              </a:ext>
            </a:extLst>
          </p:cNvPr>
          <p:cNvSpPr txBox="1"/>
          <p:nvPr/>
        </p:nvSpPr>
        <p:spPr>
          <a:xfrm>
            <a:off x="2061586" y="4399086"/>
            <a:ext cx="1009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A5C2-86DE-43A3-81BF-F05A6E0068C5}"/>
              </a:ext>
            </a:extLst>
          </p:cNvPr>
          <p:cNvSpPr txBox="1"/>
          <p:nvPr/>
        </p:nvSpPr>
        <p:spPr>
          <a:xfrm>
            <a:off x="4832996" y="4404910"/>
            <a:ext cx="17921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0BDA-0671-45F0-9932-4CB786021CA2}"/>
              </a:ext>
            </a:extLst>
          </p:cNvPr>
          <p:cNvSpPr txBox="1"/>
          <p:nvPr/>
        </p:nvSpPr>
        <p:spPr>
          <a:xfrm>
            <a:off x="7557117" y="4399086"/>
            <a:ext cx="26690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297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80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E90B5-62F0-482A-84ED-849512AF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665586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3A39A7-550A-4391-9B78-F16BA766A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73959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018C84-992B-4D04-B777-98BCE85EA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791657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0BD852-9105-4D38-8306-262635AB1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88761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0189-BBD5-42F3-845F-113E2E184D8A}"/>
              </a:ext>
            </a:extLst>
          </p:cNvPr>
          <p:cNvSpPr txBox="1"/>
          <p:nvPr/>
        </p:nvSpPr>
        <p:spPr>
          <a:xfrm>
            <a:off x="1531765" y="1665586"/>
            <a:ext cx="58714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much are we spending?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7648F-1791-40E7-ADC2-82533F06DF33}"/>
              </a:ext>
            </a:extLst>
          </p:cNvPr>
          <p:cNvSpPr txBox="1"/>
          <p:nvPr/>
        </p:nvSpPr>
        <p:spPr>
          <a:xfrm>
            <a:off x="1531765" y="2739595"/>
            <a:ext cx="78758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resources are we spending it 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FA09-7F51-4FD6-ADAD-D92B289F65BE}"/>
              </a:ext>
            </a:extLst>
          </p:cNvPr>
          <p:cNvSpPr txBox="1"/>
          <p:nvPr/>
        </p:nvSpPr>
        <p:spPr>
          <a:xfrm>
            <a:off x="1531765" y="3791657"/>
            <a:ext cx="65944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are we out of 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3981-88F0-4098-BFA9-51169C965A7E}"/>
              </a:ext>
            </a:extLst>
          </p:cNvPr>
          <p:cNvSpPr txBox="1"/>
          <p:nvPr/>
        </p:nvSpPr>
        <p:spPr>
          <a:xfrm>
            <a:off x="1531765" y="4887614"/>
            <a:ext cx="7015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should we focus our effort?</a:t>
            </a:r>
          </a:p>
        </p:txBody>
      </p:sp>
    </p:spTree>
    <p:extLst>
      <p:ext uri="{BB962C8B-B14F-4D97-AF65-F5344CB8AC3E}">
        <p14:creationId xmlns:p14="http://schemas.microsoft.com/office/powerpoint/2010/main" val="10805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5C6A3A-DE35-4607-886D-A6FA96E90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7875" y="319087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5E7B-29E5-455A-B788-D722E75C1111}"/>
              </a:ext>
            </a:extLst>
          </p:cNvPr>
          <p:cNvSpPr txBox="1"/>
          <p:nvPr/>
        </p:nvSpPr>
        <p:spPr>
          <a:xfrm>
            <a:off x="1718141" y="1793977"/>
            <a:ext cx="74248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Classify Subscriptions and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DF4BC-100D-4954-AEF6-7FA3D07313FE}"/>
              </a:ext>
            </a:extLst>
          </p:cNvPr>
          <p:cNvSpPr txBox="1"/>
          <p:nvPr/>
        </p:nvSpPr>
        <p:spPr>
          <a:xfrm>
            <a:off x="1718141" y="2729171"/>
            <a:ext cx="6272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subscription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ADEA-41AA-42E4-B2A0-96783C2CE83E}"/>
              </a:ext>
            </a:extLst>
          </p:cNvPr>
          <p:cNvSpPr txBox="1"/>
          <p:nvPr/>
        </p:nvSpPr>
        <p:spPr>
          <a:xfrm>
            <a:off x="1718141" y="3676013"/>
            <a:ext cx="64068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access rights consistently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EE95A-63E5-4A5C-B567-2C1F6B9E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92" y="1793977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57AA0-A4C2-465D-84BB-3B2F7B666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92" y="367601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1D67F8-AEBB-48CA-A608-3FC613B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92" y="2729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605</TotalTime>
  <Words>586</Words>
  <Application>Microsoft Office PowerPoint</Application>
  <PresentationFormat>Widescreen</PresentationFormat>
  <Paragraphs>99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Taking Back Control</vt:lpstr>
      <vt:lpstr>Taking Back Control</vt:lpstr>
      <vt:lpstr>Taking Back Control</vt:lpstr>
      <vt:lpstr>Review</vt:lpstr>
      <vt:lpstr>Review</vt:lpstr>
      <vt:lpstr>Organise</vt:lpstr>
      <vt:lpstr>Organise</vt:lpstr>
      <vt:lpstr>Audit</vt:lpstr>
      <vt:lpstr>Audit</vt:lpstr>
      <vt:lpstr>Enforce</vt:lpstr>
      <vt:lpstr>Enforce</vt:lpstr>
      <vt:lpstr>Review</vt:lpstr>
      <vt:lpstr>Taking Back Control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11</cp:revision>
  <dcterms:created xsi:type="dcterms:W3CDTF">2019-02-01T11:38:45Z</dcterms:created>
  <dcterms:modified xsi:type="dcterms:W3CDTF">2019-02-03T14:58:43Z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